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oppins Bold" panose="00000800000000000000"/>
      <p:bold r:id="rId15"/>
    </p:embeddedFont>
    <p:embeddedFont>
      <p:font typeface="Lato" panose="020F0502020204030203"/>
      <p:regular r:id="rId16"/>
    </p:embeddedFont>
    <p:embeddedFont>
      <p:font typeface="Poppins" panose="00000500000000000000"/>
      <p:regular r:id="rId17"/>
    </p:embeddedFont>
    <p:embeddedFont>
      <p:font typeface="Lato Bold" panose="020F0502020204030203"/>
      <p:bold r:id="rId18"/>
    </p:embeddedFont>
    <p:embeddedFont>
      <p:font typeface="Alibaba Sans Bold" panose="020B0803020203040204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png"/><Relationship Id="rId7" Type="http://schemas.openxmlformats.org/officeDocument/2006/relationships/image" Target="../media/image7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670887" y="5179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5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0445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500372"/>
            <a:ext cx="6620183" cy="1944481"/>
          </a:xfrm>
          <a:custGeom>
            <a:avLst/>
            <a:gdLst/>
            <a:ahLst/>
            <a:cxnLst/>
            <a:rect l="l" t="t" r="r" b="b"/>
            <a:pathLst>
              <a:path w="6620183" h="1944481">
                <a:moveTo>
                  <a:pt x="0" y="0"/>
                </a:moveTo>
                <a:lnTo>
                  <a:pt x="6620183" y="0"/>
                </a:lnTo>
                <a:lnTo>
                  <a:pt x="6620183" y="1944481"/>
                </a:lnTo>
                <a:lnTo>
                  <a:pt x="0" y="194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89" b="-308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50628" y="8589500"/>
            <a:ext cx="5223243" cy="1697500"/>
          </a:xfrm>
          <a:custGeom>
            <a:avLst/>
            <a:gdLst/>
            <a:ahLst/>
            <a:cxnLst/>
            <a:rect l="l" t="t" r="r" b="b"/>
            <a:pathLst>
              <a:path w="5223243" h="1697500">
                <a:moveTo>
                  <a:pt x="0" y="0"/>
                </a:moveTo>
                <a:lnTo>
                  <a:pt x="5223243" y="0"/>
                </a:lnTo>
                <a:lnTo>
                  <a:pt x="5223243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39" b="-570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6614" y="3146423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60"/>
              </a:lnSpc>
            </a:pPr>
            <a:r>
              <a:rPr lang="en-US" sz="1451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CAM VIBE</a:t>
            </a:r>
            <a:endParaRPr lang="en-US" sz="1451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6669" y="882426"/>
            <a:ext cx="37551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Welcome</a:t>
            </a:r>
            <a:endParaRPr lang="en-US" sz="27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5841" y="5951057"/>
            <a:ext cx="5944342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Presented by BEST INOVATIVE </a:t>
            </a:r>
            <a:endParaRPr lang="en-US" sz="3200">
              <a:solidFill>
                <a:srgbClr val="E5E1D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TECH(BIT)</a:t>
            </a:r>
            <a:endParaRPr lang="en-US" sz="3200">
              <a:solidFill>
                <a:srgbClr val="E5E1D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519" y="9244648"/>
            <a:ext cx="386315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48716" y="3141670"/>
            <a:ext cx="15148103" cy="6116630"/>
            <a:chOff x="0" y="0"/>
            <a:chExt cx="3989624" cy="1610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10964"/>
            </a:xfrm>
            <a:custGeom>
              <a:avLst/>
              <a:gdLst/>
              <a:ahLst/>
              <a:cxnLst/>
              <a:rect l="l" t="t" r="r" b="b"/>
              <a:pathLst>
                <a:path w="3989624" h="161096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00743"/>
                  </a:lnTo>
                  <a:cubicBezTo>
                    <a:pt x="3989624" y="1603454"/>
                    <a:pt x="3988546" y="1606054"/>
                    <a:pt x="3986630" y="1607971"/>
                  </a:cubicBezTo>
                  <a:cubicBezTo>
                    <a:pt x="3984713" y="1609887"/>
                    <a:pt x="3982113" y="1610964"/>
                    <a:pt x="3979402" y="1610964"/>
                  </a:cubicBezTo>
                  <a:lnTo>
                    <a:pt x="10222" y="1610964"/>
                  </a:lnTo>
                  <a:cubicBezTo>
                    <a:pt x="7511" y="1610964"/>
                    <a:pt x="4911" y="1609887"/>
                    <a:pt x="2994" y="1607971"/>
                  </a:cubicBezTo>
                  <a:cubicBezTo>
                    <a:pt x="1077" y="1606054"/>
                    <a:pt x="0" y="1603454"/>
                    <a:pt x="0" y="160074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49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b="-1431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58169" y="8525471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1" y="0"/>
                </a:lnTo>
                <a:lnTo>
                  <a:pt x="4829831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5985" y="713019"/>
            <a:ext cx="7273915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TODAY'S AGENDA</a:t>
            </a:r>
            <a:endParaRPr lang="en-US" sz="70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24052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Introduction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1</a:t>
            </a:r>
            <a:endParaRPr lang="en-US" sz="2500" b="1">
              <a:solidFill>
                <a:srgbClr val="FFD944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4052" y="50736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Problem Statement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2</a:t>
            </a:r>
            <a:endParaRPr lang="en-US" sz="2500" b="1">
              <a:solidFill>
                <a:srgbClr val="FFD944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24052" y="621032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Our Innovative Solutions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3</a:t>
            </a:r>
            <a:endParaRPr lang="en-US" sz="2500" b="1">
              <a:solidFill>
                <a:srgbClr val="FFD944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24052" y="73469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Discover Our Services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4</a:t>
            </a:r>
            <a:endParaRPr lang="en-US" sz="2500" b="1">
              <a:solidFill>
                <a:srgbClr val="FFD944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24052" y="8483621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Size of Market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5</a:t>
            </a:r>
            <a:endParaRPr lang="en-US" sz="2500" b="1">
              <a:solidFill>
                <a:srgbClr val="FFD944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44287" y="8532308"/>
            <a:ext cx="6189750" cy="1944481"/>
          </a:xfrm>
          <a:custGeom>
            <a:avLst/>
            <a:gdLst/>
            <a:ahLst/>
            <a:cxnLst/>
            <a:rect l="l" t="t" r="r" b="b"/>
            <a:pathLst>
              <a:path w="6189750" h="1944481">
                <a:moveTo>
                  <a:pt x="0" y="0"/>
                </a:moveTo>
                <a:lnTo>
                  <a:pt x="6189750" y="0"/>
                </a:lnTo>
                <a:lnTo>
                  <a:pt x="6189750" y="1944481"/>
                </a:lnTo>
                <a:lnTo>
                  <a:pt x="0" y="194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2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D4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9580" y="3532741"/>
            <a:ext cx="10933525" cy="39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5"/>
              </a:lnSpc>
              <a:spcBef>
                <a:spcPct val="0"/>
              </a:spcBef>
            </a:pPr>
            <a:r>
              <a:rPr lang="en-US" sz="378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CamVibe is an AI-powered platform that helps Cameroonian artists create songs quickly. It generates melodies, lyrics, and full song ideas, turning inspiration into high-quality music in minutes while supporting local talent with faster and easier music creation.</a:t>
            </a:r>
            <a:endParaRPr lang="en-US" sz="378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8" name="Freeform 8"/>
          <p:cNvSpPr/>
          <p:nvPr/>
        </p:nvSpPr>
        <p:spPr>
          <a:xfrm rot="6626729" flipH="1">
            <a:off x="9719343" y="732016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06032" y="8589500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1" y="0"/>
                </a:lnTo>
                <a:lnTo>
                  <a:pt x="4829831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9023" y="2285225"/>
            <a:ext cx="8043479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INTRODUCTION</a:t>
            </a:r>
            <a:endParaRPr lang="en-US" sz="65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8500372"/>
            <a:ext cx="5918320" cy="1944481"/>
          </a:xfrm>
          <a:custGeom>
            <a:avLst/>
            <a:gdLst/>
            <a:ahLst/>
            <a:cxnLst/>
            <a:rect l="l" t="t" r="r" b="b"/>
            <a:pathLst>
              <a:path w="5918320" h="1944481">
                <a:moveTo>
                  <a:pt x="0" y="0"/>
                </a:moveTo>
                <a:lnTo>
                  <a:pt x="5918320" y="0"/>
                </a:lnTo>
                <a:lnTo>
                  <a:pt x="5918320" y="1944481"/>
                </a:lnTo>
                <a:lnTo>
                  <a:pt x="0" y="194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4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74588" y="4010041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74588" y="750556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10099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1"/>
                </a:lnTo>
                <a:lnTo>
                  <a:pt x="0" y="896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179950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1" y="0"/>
                </a:lnTo>
                <a:lnTo>
                  <a:pt x="4829831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133975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PROBLEM STATEMENT</a:t>
            </a:r>
            <a:endParaRPr lang="en-US" sz="60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6260" y="6980871"/>
            <a:ext cx="6638060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 b="1" spc="-435">
                <a:solidFill>
                  <a:srgbClr val="FBF9F1">
                    <a:alpha val="98824"/>
                  </a:srgbClr>
                </a:solidFill>
                <a:latin typeface="Alibaba Sans Bold" panose="020B0803020203040204"/>
                <a:ea typeface="Alibaba Sans Bold" panose="020B0803020203040204"/>
                <a:cs typeface="Alibaba Sans Bold" panose="020B0803020203040204"/>
                <a:sym typeface="Alibaba Sans Bold" panose="020B0803020203040204"/>
              </a:rPr>
              <a:t> The  Music industry is broken?</a:t>
            </a:r>
            <a:endParaRPr lang="en-US" sz="4400" b="1" spc="-435">
              <a:solidFill>
                <a:srgbClr val="FBF9F1">
                  <a:alpha val="98824"/>
                </a:srgbClr>
              </a:solidFill>
              <a:latin typeface="Alibaba Sans Bold" panose="020B0803020203040204"/>
              <a:ea typeface="Alibaba Sans Bold" panose="020B0803020203040204"/>
              <a:cs typeface="Alibaba Sans Bold" panose="020B0803020203040204"/>
              <a:sym typeface="Alibaba Sans Bold" panose="020B080302020304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29885" y="1852381"/>
            <a:ext cx="7461194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BF9F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Recording with a label is costly, making it hard for upcoming artists</a:t>
            </a:r>
            <a:endParaRPr lang="en-US" sz="3300">
              <a:solidFill>
                <a:srgbClr val="FBF9F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82150" y="952500"/>
            <a:ext cx="750892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D944"/>
                </a:solidFill>
                <a:latin typeface="Zico Sans"/>
                <a:ea typeface="Zico Sans"/>
                <a:cs typeface="Zico Sans"/>
                <a:sym typeface="Zico Sans"/>
              </a:rPr>
              <a:t>Studio session are expensive</a:t>
            </a:r>
            <a:endParaRPr lang="en-US" sz="4000">
              <a:solidFill>
                <a:srgbClr val="FFD944"/>
              </a:solidFill>
              <a:latin typeface="Zico Sans"/>
              <a:ea typeface="Zico Sans"/>
              <a:cs typeface="Zico Sans"/>
              <a:sym typeface="Zico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67850" y="8391624"/>
            <a:ext cx="7461194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BF9F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Many artist lack acess to  quality musical instruments</a:t>
            </a:r>
            <a:endParaRPr lang="en-US" sz="3300">
              <a:solidFill>
                <a:srgbClr val="FBF9F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29885" y="3791245"/>
            <a:ext cx="650327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D944"/>
                </a:solidFill>
                <a:latin typeface="Zico Sans"/>
                <a:ea typeface="Zico Sans"/>
                <a:cs typeface="Zico Sans"/>
                <a:sym typeface="Zico Sans"/>
              </a:rPr>
              <a:t>Explotation of Artist rights</a:t>
            </a:r>
            <a:endParaRPr lang="en-US" sz="4000">
              <a:solidFill>
                <a:srgbClr val="FFD944"/>
              </a:solidFill>
              <a:latin typeface="Zico Sans"/>
              <a:ea typeface="Zico Sans"/>
              <a:cs typeface="Zico Sans"/>
              <a:sym typeface="Zico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7850" y="4537710"/>
            <a:ext cx="746119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9031788" y="4689771"/>
            <a:ext cx="822751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BF9F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Some producers, exploit artists like  by controlling their work and limiting royalties.</a:t>
            </a:r>
            <a:endParaRPr lang="en-US" sz="3300">
              <a:solidFill>
                <a:srgbClr val="FBF9F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29885" y="6953568"/>
            <a:ext cx="6503275" cy="188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000">
                <a:solidFill>
                  <a:srgbClr val="FFD944"/>
                </a:solidFill>
                <a:latin typeface="Zico Sans"/>
                <a:ea typeface="Zico Sans"/>
                <a:cs typeface="Zico Sans"/>
                <a:sym typeface="Zico Sans"/>
              </a:rPr>
              <a:t>Upcoming artists lack access to production tools</a:t>
            </a:r>
            <a:endParaRPr lang="en-US" sz="4000">
              <a:solidFill>
                <a:srgbClr val="FFD944"/>
              </a:solidFill>
              <a:latin typeface="Zico Sans"/>
              <a:ea typeface="Zico Sans"/>
              <a:cs typeface="Zico Sans"/>
              <a:sym typeface="Zico Sans"/>
            </a:endParaRPr>
          </a:p>
          <a:p>
            <a:pPr algn="l">
              <a:lnSpc>
                <a:spcPts val="4960"/>
              </a:lnSpc>
            </a:pPr>
          </a:p>
        </p:txBody>
      </p:sp>
      <p:sp>
        <p:nvSpPr>
          <p:cNvPr id="20" name="Freeform 20"/>
          <p:cNvSpPr/>
          <p:nvPr/>
        </p:nvSpPr>
        <p:spPr>
          <a:xfrm>
            <a:off x="0" y="8810090"/>
            <a:ext cx="6352607" cy="1634763"/>
          </a:xfrm>
          <a:custGeom>
            <a:avLst/>
            <a:gdLst/>
            <a:ahLst/>
            <a:cxnLst/>
            <a:rect l="l" t="t" r="r" b="b"/>
            <a:pathLst>
              <a:path w="6352607" h="1634763">
                <a:moveTo>
                  <a:pt x="0" y="0"/>
                </a:moveTo>
                <a:lnTo>
                  <a:pt x="6352607" y="0"/>
                </a:lnTo>
                <a:lnTo>
                  <a:pt x="6352607" y="1634763"/>
                </a:lnTo>
                <a:lnTo>
                  <a:pt x="0" y="163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068" b="-112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843538" y="-95573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6" y="0"/>
                </a:lnTo>
                <a:lnTo>
                  <a:pt x="9744476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1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0535" y="7207981"/>
            <a:ext cx="473392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Offers features  that help leverage  artificial intelligence to  help  users create produce and edit their music.</a:t>
            </a:r>
            <a:endParaRPr lang="en-US" sz="25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92944" y="3572008"/>
            <a:ext cx="2682394" cy="2682394"/>
          </a:xfrm>
          <a:custGeom>
            <a:avLst/>
            <a:gdLst/>
            <a:ahLst/>
            <a:cxnLst/>
            <a:rect l="l" t="t" r="r" b="b"/>
            <a:pathLst>
              <a:path w="2682394" h="2682394">
                <a:moveTo>
                  <a:pt x="0" y="0"/>
                </a:moveTo>
                <a:lnTo>
                  <a:pt x="2682394" y="0"/>
                </a:lnTo>
                <a:lnTo>
                  <a:pt x="2682394" y="2682394"/>
                </a:lnTo>
                <a:lnTo>
                  <a:pt x="0" y="2682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06295" y="3666210"/>
            <a:ext cx="3260491" cy="2282344"/>
          </a:xfrm>
          <a:custGeom>
            <a:avLst/>
            <a:gdLst/>
            <a:ahLst/>
            <a:cxnLst/>
            <a:rect l="l" t="t" r="r" b="b"/>
            <a:pathLst>
              <a:path w="3260491" h="2282344">
                <a:moveTo>
                  <a:pt x="0" y="0"/>
                </a:moveTo>
                <a:lnTo>
                  <a:pt x="3260491" y="0"/>
                </a:lnTo>
                <a:lnTo>
                  <a:pt x="3260491" y="2282344"/>
                </a:lnTo>
                <a:lnTo>
                  <a:pt x="0" y="2282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93829" y="3677831"/>
            <a:ext cx="2179081" cy="2470748"/>
          </a:xfrm>
          <a:custGeom>
            <a:avLst/>
            <a:gdLst/>
            <a:ahLst/>
            <a:cxnLst/>
            <a:rect l="l" t="t" r="r" b="b"/>
            <a:pathLst>
              <a:path w="2179081" h="2470748">
                <a:moveTo>
                  <a:pt x="0" y="0"/>
                </a:moveTo>
                <a:lnTo>
                  <a:pt x="2179081" y="0"/>
                </a:lnTo>
                <a:lnTo>
                  <a:pt x="2179081" y="2470748"/>
                </a:lnTo>
                <a:lnTo>
                  <a:pt x="0" y="2470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69192" y="8681457"/>
            <a:ext cx="6116611" cy="1840190"/>
          </a:xfrm>
          <a:custGeom>
            <a:avLst/>
            <a:gdLst/>
            <a:ahLst/>
            <a:cxnLst/>
            <a:rect l="l" t="t" r="r" b="b"/>
            <a:pathLst>
              <a:path w="6116611" h="1840190">
                <a:moveTo>
                  <a:pt x="0" y="0"/>
                </a:moveTo>
                <a:lnTo>
                  <a:pt x="6116610" y="0"/>
                </a:lnTo>
                <a:lnTo>
                  <a:pt x="6116610" y="1840190"/>
                </a:lnTo>
                <a:lnTo>
                  <a:pt x="0" y="1840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31" b="-183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97635" y="207500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0" y="0"/>
                </a:lnTo>
                <a:lnTo>
                  <a:pt x="4829830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0535" y="6414231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 Ai  Powered  Music  Studio</a:t>
            </a:r>
            <a:endParaRPr lang="en-US" sz="25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0535" y="1019175"/>
            <a:ext cx="7096492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OUR INNOVATIVE SOLUTIONS</a:t>
            </a:r>
            <a:endParaRPr lang="en-US" sz="60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67585" y="6437072"/>
            <a:ext cx="47339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Distrubution and streaming</a:t>
            </a:r>
            <a:endParaRPr lang="en-US" sz="25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67585" y="7208393"/>
            <a:ext cx="4733925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Help artist get  their music to various online stores and services, making it accessible to listeners worldwide.</a:t>
            </a:r>
            <a:endParaRPr lang="en-US" sz="24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07165" y="6269013"/>
            <a:ext cx="47335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Mentorship and  Sponsorship</a:t>
            </a:r>
            <a:endParaRPr lang="en-US" sz="25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07165" y="6811722"/>
            <a:ext cx="4920301" cy="324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0"/>
              </a:lnSpc>
            </a:pPr>
            <a:r>
              <a:rPr lang="en-US" sz="247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Artists can join programs to receive mentorship from senior musicians and producers. </a:t>
            </a:r>
            <a:endParaRPr lang="en-US" sz="247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375"/>
              </a:lnSpc>
            </a:pPr>
            <a:r>
              <a:rPr lang="en-US" sz="241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Experienced professionals may also sponsor promising newcomers. </a:t>
            </a:r>
            <a:endParaRPr lang="en-US" sz="241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900"/>
              </a:lnSpc>
            </a:pPr>
            <a:r>
              <a:rPr lang="en-US" sz="207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This system helps develop young talent and strengthens the music industry.</a:t>
            </a:r>
            <a:endParaRPr lang="en-US" sz="207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1199066" y="1244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57" r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b="-143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8500372"/>
            <a:ext cx="6091137" cy="1944481"/>
          </a:xfrm>
          <a:custGeom>
            <a:avLst/>
            <a:gdLst/>
            <a:ahLst/>
            <a:cxnLst/>
            <a:rect l="l" t="t" r="r" b="b"/>
            <a:pathLst>
              <a:path w="6091137" h="1944481">
                <a:moveTo>
                  <a:pt x="0" y="0"/>
                </a:moveTo>
                <a:lnTo>
                  <a:pt x="6091137" y="0"/>
                </a:lnTo>
                <a:lnTo>
                  <a:pt x="6091137" y="1944481"/>
                </a:lnTo>
                <a:lnTo>
                  <a:pt x="0" y="194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35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03927" y="98970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0" y="0"/>
                </a:lnTo>
                <a:lnTo>
                  <a:pt x="4829830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3387" y="1304892"/>
            <a:ext cx="588650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SIZE OF MARKET</a:t>
            </a:r>
            <a:endParaRPr lang="en-US" sz="60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 rot="-1906815">
            <a:off x="12993495" y="7294339"/>
            <a:ext cx="3897077" cy="94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Total Addressable Market: 32 M</a:t>
            </a:r>
            <a:endParaRPr lang="en-US" sz="22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 rot="-1594631">
            <a:off x="11601197" y="5509481"/>
            <a:ext cx="4332561" cy="140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Serviceable Addressable Market: 9.6 M</a:t>
            </a:r>
            <a:endParaRPr lang="en-US" sz="22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 rot="-1277786">
            <a:off x="10861839" y="3643619"/>
            <a:ext cx="3721397" cy="160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Serviceable Obtainable Market: 480 K</a:t>
            </a:r>
            <a:endParaRPr lang="en-US" sz="22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3387" y="3439971"/>
            <a:ext cx="8675521" cy="49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Music in Cameroon remains underdeveloped due to limited resources and a small audience. </a:t>
            </a:r>
            <a:endParaRPr lang="en-US" sz="253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Only about 7 million youths actively engage with local music, far below the ideal market size. </a:t>
            </a:r>
            <a:endParaRPr lang="en-US" sz="253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To grow, the app must include artists, producers, and users from Cameroon, Nigeria, and other countries. </a:t>
            </a:r>
            <a:endParaRPr lang="en-US" sz="253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Cross-country collaboration will help strengthen the music ecosystem. </a:t>
            </a:r>
            <a:endParaRPr lang="en-US" sz="253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Revenue will come from Google traffic and monthly subscriptions for artists and producers.</a:t>
            </a:r>
            <a:endParaRPr lang="en-US" sz="2535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35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79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109684" cy="1725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334444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9421730" y="2281362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554836" y="121478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608890" y="87037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46014" cy="171301"/>
            </a:xfrm>
            <a:custGeom>
              <a:avLst/>
              <a:gdLst/>
              <a:ahLst/>
              <a:cxnLst/>
              <a:rect l="l" t="t" r="r" b="b"/>
              <a:pathLst>
                <a:path w="4046014" h="171301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359596" y="8850121"/>
            <a:ext cx="357759" cy="357759"/>
          </a:xfrm>
          <a:custGeom>
            <a:avLst/>
            <a:gdLst/>
            <a:ahLst/>
            <a:cxnLst/>
            <a:rect l="l" t="t" r="r" b="b"/>
            <a:pathLst>
              <a:path w="357759" h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426834" y="8578487"/>
            <a:ext cx="4861166" cy="1708513"/>
          </a:xfrm>
          <a:custGeom>
            <a:avLst/>
            <a:gdLst/>
            <a:ahLst/>
            <a:cxnLst/>
            <a:rect l="l" t="t" r="r" b="b"/>
            <a:pathLst>
              <a:path w="4861166" h="1708513">
                <a:moveTo>
                  <a:pt x="0" y="0"/>
                </a:moveTo>
                <a:lnTo>
                  <a:pt x="4861166" y="0"/>
                </a:lnTo>
                <a:lnTo>
                  <a:pt x="4861166" y="1708513"/>
                </a:lnTo>
                <a:lnTo>
                  <a:pt x="0" y="170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04564" y="1147297"/>
            <a:ext cx="666795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DIRECT COMPETITOR</a:t>
            </a:r>
            <a:endParaRPr lang="en-US" sz="28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24956" y="1147297"/>
            <a:ext cx="6665953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APPLICATIONS SIMILAR TO CAM VIBE</a:t>
            </a:r>
            <a:endParaRPr lang="en-US" sz="28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59596" y="2386769"/>
            <a:ext cx="6845689" cy="578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Cameroon's music scene is thriving, with various streaming platforms competing for dominance. Here are some key players: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Local Streaming Platforms: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- Muzikol.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  - Njoka TV.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International Streaming Platforms: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- Spotify.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- Apple Music.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  - Boomplay.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Music Production Companies.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  <a:r>
              <a:rPr lang="en-US" sz="2050" u="none" strike="noStrik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Music Management and Promotions.</a:t>
            </a:r>
            <a:endParaRPr lang="en-US" sz="2050" u="none" strike="noStrike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id="27" name="Freeform 27"/>
          <p:cNvSpPr/>
          <p:nvPr/>
        </p:nvSpPr>
        <p:spPr>
          <a:xfrm>
            <a:off x="0" y="8638839"/>
            <a:ext cx="5496873" cy="1806014"/>
          </a:xfrm>
          <a:custGeom>
            <a:avLst/>
            <a:gdLst/>
            <a:ahLst/>
            <a:cxnLst/>
            <a:rect l="l" t="t" r="r" b="b"/>
            <a:pathLst>
              <a:path w="5496873" h="1806014">
                <a:moveTo>
                  <a:pt x="0" y="0"/>
                </a:moveTo>
                <a:lnTo>
                  <a:pt x="5496873" y="0"/>
                </a:lnTo>
                <a:lnTo>
                  <a:pt x="5496873" y="1806014"/>
                </a:lnTo>
                <a:lnTo>
                  <a:pt x="0" y="1806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348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054734" y="2604880"/>
            <a:ext cx="6554156" cy="309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Some examples of AI-powered music and lyrics generation software include: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1. Amper Music.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2. AIVA (Artificial Intelligence Virtual Artist)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3. Google's Magenta Studio.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4. Jukedeck.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5. OpenAI's Jukebox.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5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6. Lydia.</a:t>
            </a:r>
            <a:endParaRPr lang="en-US" sz="1965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0108"/>
            <a:ext cx="2867087" cy="3645301"/>
            <a:chOff x="0" y="0"/>
            <a:chExt cx="1100884" cy="1399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1"/>
              <a:stretch>
                <a:fillRect t="-2434" b="-243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4987249" y="4018223"/>
            <a:ext cx="2867087" cy="3701530"/>
            <a:chOff x="0" y="0"/>
            <a:chExt cx="1100884" cy="14212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0884" cy="1421287"/>
            </a:xfrm>
            <a:custGeom>
              <a:avLst/>
              <a:gdLst/>
              <a:ahLst/>
              <a:cxnLst/>
              <a:rect l="l" t="t" r="r" b="b"/>
              <a:pathLst>
                <a:path w="1100884" h="142128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80783"/>
                  </a:lnTo>
                  <a:cubicBezTo>
                    <a:pt x="1100884" y="1403153"/>
                    <a:pt x="1082749" y="1421287"/>
                    <a:pt x="1060380" y="1421287"/>
                  </a:cubicBezTo>
                  <a:lnTo>
                    <a:pt x="40504" y="1421287"/>
                  </a:lnTo>
                  <a:cubicBezTo>
                    <a:pt x="29762" y="1421287"/>
                    <a:pt x="19459" y="1417020"/>
                    <a:pt x="11863" y="1409424"/>
                  </a:cubicBezTo>
                  <a:cubicBezTo>
                    <a:pt x="4267" y="1401828"/>
                    <a:pt x="0" y="1391525"/>
                    <a:pt x="0" y="138078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b="-2963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2181579">
            <a:off x="14622652" y="16233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" r="-157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120899" y="4046337"/>
            <a:ext cx="2867087" cy="3645301"/>
            <a:chOff x="0" y="0"/>
            <a:chExt cx="1100884" cy="1399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4"/>
              <a:stretch>
                <a:fillRect l="-13571" r="-1357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895929" y="3990108"/>
            <a:ext cx="2867087" cy="3645301"/>
            <a:chOff x="0" y="0"/>
            <a:chExt cx="1100884" cy="1399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-11227" t="-17385" r="-18934" b="-2084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987986" y="89513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5" y="0"/>
                </a:lnTo>
                <a:lnTo>
                  <a:pt x="47625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2043248" t="-1609099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58169" y="179950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1" y="0"/>
                </a:lnTo>
                <a:lnTo>
                  <a:pt x="4829831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Group Head</a:t>
            </a:r>
            <a:endParaRPr lang="en-US" sz="20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800504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MATUTE MOLUA FRITZ</a:t>
            </a:r>
            <a:endParaRPr lang="en-US" sz="23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19175"/>
            <a:ext cx="447432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MEET THE TEAM</a:t>
            </a:r>
            <a:endParaRPr lang="en-US" sz="600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84443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Project Advicer</a:t>
            </a:r>
            <a:endParaRPr lang="en-US" sz="20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56708" y="7896167"/>
            <a:ext cx="225494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M. T. M-ANGE PRINCESS</a:t>
            </a:r>
            <a:endParaRPr lang="en-US" sz="23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40186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Backend Developer</a:t>
            </a:r>
            <a:endParaRPr lang="en-US" sz="20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40186" y="8005049"/>
            <a:ext cx="223716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AKO JUNIOR N.</a:t>
            </a:r>
            <a:endParaRPr lang="en-US" sz="23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95929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front-end Dev.</a:t>
            </a:r>
            <a:endParaRPr lang="en-US" sz="2000">
              <a:solidFill>
                <a:srgbClr val="E5E1DA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895929" y="8405099"/>
            <a:ext cx="286708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S. MATHIAS MAHLA</a:t>
            </a:r>
            <a:endParaRPr lang="en-US" sz="2300" b="1">
              <a:solidFill>
                <a:srgbClr val="FBF9F1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0" y="8967886"/>
            <a:ext cx="4987249" cy="1585849"/>
          </a:xfrm>
          <a:custGeom>
            <a:avLst/>
            <a:gdLst/>
            <a:ahLst/>
            <a:cxnLst/>
            <a:rect l="l" t="t" r="r" b="b"/>
            <a:pathLst>
              <a:path w="4987249" h="1585849">
                <a:moveTo>
                  <a:pt x="0" y="0"/>
                </a:moveTo>
                <a:lnTo>
                  <a:pt x="4987249" y="0"/>
                </a:lnTo>
                <a:lnTo>
                  <a:pt x="4987249" y="1585849"/>
                </a:lnTo>
                <a:lnTo>
                  <a:pt x="0" y="1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62" r="-5348" b="-166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1"/>
            <a:stretch>
              <a:fillRect r="-381" b="-186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58169" y="168657"/>
            <a:ext cx="4829831" cy="1697500"/>
          </a:xfrm>
          <a:custGeom>
            <a:avLst/>
            <a:gdLst/>
            <a:ahLst/>
            <a:cxnLst/>
            <a:rect l="l" t="t" r="r" b="b"/>
            <a:pathLst>
              <a:path w="4829831" h="1697500">
                <a:moveTo>
                  <a:pt x="0" y="0"/>
                </a:moveTo>
                <a:lnTo>
                  <a:pt x="4829831" y="0"/>
                </a:lnTo>
                <a:lnTo>
                  <a:pt x="4829831" y="1697500"/>
                </a:lnTo>
                <a:lnTo>
                  <a:pt x="0" y="169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2583" y="332138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60"/>
              </a:lnSpc>
            </a:pPr>
            <a:r>
              <a:rPr lang="en-US" sz="1451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THANK YOU</a:t>
            </a:r>
            <a:r>
              <a:rPr lang="en-US" sz="14510" b="1">
                <a:solidFill>
                  <a:srgbClr val="FBF9F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14510" b="1">
              <a:solidFill>
                <a:srgbClr val="FBF9F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665" y="7119480"/>
            <a:ext cx="6096698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Present by BIT TEAM</a:t>
            </a:r>
            <a:endParaRPr lang="en-US" sz="3200">
              <a:solidFill>
                <a:srgbClr val="E5E1D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 your time and attention</a:t>
            </a:r>
            <a:endParaRPr lang="en-US" sz="5500">
              <a:solidFill>
                <a:srgbClr val="FBF9F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8500372"/>
            <a:ext cx="6108321" cy="1944481"/>
          </a:xfrm>
          <a:custGeom>
            <a:avLst/>
            <a:gdLst/>
            <a:ahLst/>
            <a:cxnLst/>
            <a:rect l="l" t="t" r="r" b="b"/>
            <a:pathLst>
              <a:path w="6108321" h="1944481">
                <a:moveTo>
                  <a:pt x="0" y="0"/>
                </a:moveTo>
                <a:lnTo>
                  <a:pt x="6108321" y="0"/>
                </a:lnTo>
                <a:lnTo>
                  <a:pt x="6108321" y="1944481"/>
                </a:lnTo>
                <a:lnTo>
                  <a:pt x="0" y="194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07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2684</Words>
  <Application>WPS Presentation</Application>
  <PresentationFormat>On-screen Show (4:3)</PresentationFormat>
  <Paragraphs>134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Poppins Bold</vt:lpstr>
      <vt:lpstr>Lato</vt:lpstr>
      <vt:lpstr>Poppins</vt:lpstr>
      <vt:lpstr>Lato Bold</vt:lpstr>
      <vt:lpstr>Alibaba Sans Bold</vt:lpstr>
      <vt:lpstr>Zico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Artists can join programs to receive mentorship from senior musicians and producers. Experienced professionals may also sponsor promising newcomers. This system helps develop young talent and strengthens the music industry.</dc:title>
  <dc:creator/>
  <cp:lastModifiedBy>Afro Technology</cp:lastModifiedBy>
  <cp:revision>2</cp:revision>
  <dcterms:created xsi:type="dcterms:W3CDTF">2006-08-16T00:00:00Z</dcterms:created>
  <dcterms:modified xsi:type="dcterms:W3CDTF">2025-11-19T12:12:19Z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ABA7CA19E69443D8AFF8F647EC4DD9D0_12</vt:lpwstr>
  </property>
  <property fmtid="{D5CDD505-2E9C-101B-9397-08002B2CF9AE}" pid="3" name="KSOProductBuildVer">
    <vt:lpwstr>1033-12.2.0.21546</vt:lpwstr>
  </property>
</Properties>
</file>